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256" r:id="rId3"/>
    <p:sldId id="257" r:id="rId4"/>
    <p:sldId id="258" r:id="rId5"/>
    <p:sldId id="259" r:id="rId6"/>
    <p:sldId id="260" r:id="rId7"/>
    <p:sldId id="262" r:id="rId8"/>
    <p:sldId id="263" r:id="rId9"/>
    <p:sldId id="261"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90" d="100"/>
          <a:sy n="90" d="100"/>
        </p:scale>
        <p:origin x="355"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BCDED-25FF-B011-3542-9F2876D1836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5F4C923A-C0D7-C2AE-C797-210A8C437EF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A5E14CBC-3A61-ED7C-837F-8891E81765FB}"/>
              </a:ext>
            </a:extLst>
          </p:cNvPr>
          <p:cNvSpPr>
            <a:spLocks noGrp="1"/>
          </p:cNvSpPr>
          <p:nvPr>
            <p:ph type="dt" sz="half" idx="10"/>
          </p:nvPr>
        </p:nvSpPr>
        <p:spPr/>
        <p:txBody>
          <a:bodyPr/>
          <a:lstStyle/>
          <a:p>
            <a:fld id="{A189B81F-7545-479E-BA62-0C78448B3A77}" type="datetimeFigureOut">
              <a:rPr lang="en-IN" smtClean="0"/>
              <a:t>28-05-2026</a:t>
            </a:fld>
            <a:endParaRPr lang="en-IN"/>
          </a:p>
        </p:txBody>
      </p:sp>
      <p:sp>
        <p:nvSpPr>
          <p:cNvPr id="5" name="Footer Placeholder 4">
            <a:extLst>
              <a:ext uri="{FF2B5EF4-FFF2-40B4-BE49-F238E27FC236}">
                <a16:creationId xmlns:a16="http://schemas.microsoft.com/office/drawing/2014/main" id="{945E9CF9-7599-AAB9-6C82-BAA11EB149C0}"/>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7BA4BA05-33F5-96CA-11E2-2C573CC7835A}"/>
              </a:ext>
            </a:extLst>
          </p:cNvPr>
          <p:cNvSpPr>
            <a:spLocks noGrp="1"/>
          </p:cNvSpPr>
          <p:nvPr>
            <p:ph type="sldNum" sz="quarter" idx="12"/>
          </p:nvPr>
        </p:nvSpPr>
        <p:spPr/>
        <p:txBody>
          <a:bodyPr/>
          <a:lstStyle/>
          <a:p>
            <a:fld id="{09BFDA29-6517-4BB9-8D15-C0D4BB702C01}" type="slidenum">
              <a:rPr lang="en-IN" smtClean="0"/>
              <a:t>‹#›</a:t>
            </a:fld>
            <a:endParaRPr lang="en-IN"/>
          </a:p>
        </p:txBody>
      </p:sp>
    </p:spTree>
    <p:extLst>
      <p:ext uri="{BB962C8B-B14F-4D97-AF65-F5344CB8AC3E}">
        <p14:creationId xmlns:p14="http://schemas.microsoft.com/office/powerpoint/2010/main" val="33632868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1630AB-C0A3-3A4C-99C3-C86D35BCC1B7}"/>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ED5D4524-54CA-44B0-43FA-FF8D1E8EC0E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D090FC73-24E5-7656-5717-28F4AB01C02D}"/>
              </a:ext>
            </a:extLst>
          </p:cNvPr>
          <p:cNvSpPr>
            <a:spLocks noGrp="1"/>
          </p:cNvSpPr>
          <p:nvPr>
            <p:ph type="dt" sz="half" idx="10"/>
          </p:nvPr>
        </p:nvSpPr>
        <p:spPr/>
        <p:txBody>
          <a:bodyPr/>
          <a:lstStyle/>
          <a:p>
            <a:fld id="{A189B81F-7545-479E-BA62-0C78448B3A77}" type="datetimeFigureOut">
              <a:rPr lang="en-IN" smtClean="0"/>
              <a:t>28-05-2026</a:t>
            </a:fld>
            <a:endParaRPr lang="en-IN"/>
          </a:p>
        </p:txBody>
      </p:sp>
      <p:sp>
        <p:nvSpPr>
          <p:cNvPr id="5" name="Footer Placeholder 4">
            <a:extLst>
              <a:ext uri="{FF2B5EF4-FFF2-40B4-BE49-F238E27FC236}">
                <a16:creationId xmlns:a16="http://schemas.microsoft.com/office/drawing/2014/main" id="{DC2EC31D-8CDC-C450-B108-A9FB137F2994}"/>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4AF5BAD3-C02A-320B-DA26-C8B0391AF9D9}"/>
              </a:ext>
            </a:extLst>
          </p:cNvPr>
          <p:cNvSpPr>
            <a:spLocks noGrp="1"/>
          </p:cNvSpPr>
          <p:nvPr>
            <p:ph type="sldNum" sz="quarter" idx="12"/>
          </p:nvPr>
        </p:nvSpPr>
        <p:spPr/>
        <p:txBody>
          <a:bodyPr/>
          <a:lstStyle/>
          <a:p>
            <a:fld id="{09BFDA29-6517-4BB9-8D15-C0D4BB702C01}" type="slidenum">
              <a:rPr lang="en-IN" smtClean="0"/>
              <a:t>‹#›</a:t>
            </a:fld>
            <a:endParaRPr lang="en-IN"/>
          </a:p>
        </p:txBody>
      </p:sp>
    </p:spTree>
    <p:extLst>
      <p:ext uri="{BB962C8B-B14F-4D97-AF65-F5344CB8AC3E}">
        <p14:creationId xmlns:p14="http://schemas.microsoft.com/office/powerpoint/2010/main" val="40101899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D73E635-55D5-957C-8C07-4F5B86E8A7F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22E96745-1CE0-6830-CDAB-1B21B00DE44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EEF85D0F-F5B3-B6F5-32B6-CF0FB6108950}"/>
              </a:ext>
            </a:extLst>
          </p:cNvPr>
          <p:cNvSpPr>
            <a:spLocks noGrp="1"/>
          </p:cNvSpPr>
          <p:nvPr>
            <p:ph type="dt" sz="half" idx="10"/>
          </p:nvPr>
        </p:nvSpPr>
        <p:spPr/>
        <p:txBody>
          <a:bodyPr/>
          <a:lstStyle/>
          <a:p>
            <a:fld id="{A189B81F-7545-479E-BA62-0C78448B3A77}" type="datetimeFigureOut">
              <a:rPr lang="en-IN" smtClean="0"/>
              <a:t>28-05-2026</a:t>
            </a:fld>
            <a:endParaRPr lang="en-IN"/>
          </a:p>
        </p:txBody>
      </p:sp>
      <p:sp>
        <p:nvSpPr>
          <p:cNvPr id="5" name="Footer Placeholder 4">
            <a:extLst>
              <a:ext uri="{FF2B5EF4-FFF2-40B4-BE49-F238E27FC236}">
                <a16:creationId xmlns:a16="http://schemas.microsoft.com/office/drawing/2014/main" id="{57489245-69BE-F29F-E279-7634346BE5AA}"/>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B25B3FA8-BC3B-67C7-E84E-BDF898BFB005}"/>
              </a:ext>
            </a:extLst>
          </p:cNvPr>
          <p:cNvSpPr>
            <a:spLocks noGrp="1"/>
          </p:cNvSpPr>
          <p:nvPr>
            <p:ph type="sldNum" sz="quarter" idx="12"/>
          </p:nvPr>
        </p:nvSpPr>
        <p:spPr/>
        <p:txBody>
          <a:bodyPr/>
          <a:lstStyle/>
          <a:p>
            <a:fld id="{09BFDA29-6517-4BB9-8D15-C0D4BB702C01}" type="slidenum">
              <a:rPr lang="en-IN" smtClean="0"/>
              <a:t>‹#›</a:t>
            </a:fld>
            <a:endParaRPr lang="en-IN"/>
          </a:p>
        </p:txBody>
      </p:sp>
    </p:spTree>
    <p:extLst>
      <p:ext uri="{BB962C8B-B14F-4D97-AF65-F5344CB8AC3E}">
        <p14:creationId xmlns:p14="http://schemas.microsoft.com/office/powerpoint/2010/main" val="37497191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BAFCED-95F6-7448-4D0A-005F53BE1862}"/>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AE50796B-9FF1-3443-5DF6-C19600EA56F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71C35597-5B16-4A37-5AC4-1185301496A8}"/>
              </a:ext>
            </a:extLst>
          </p:cNvPr>
          <p:cNvSpPr>
            <a:spLocks noGrp="1"/>
          </p:cNvSpPr>
          <p:nvPr>
            <p:ph type="dt" sz="half" idx="10"/>
          </p:nvPr>
        </p:nvSpPr>
        <p:spPr/>
        <p:txBody>
          <a:bodyPr/>
          <a:lstStyle/>
          <a:p>
            <a:fld id="{A189B81F-7545-479E-BA62-0C78448B3A77}" type="datetimeFigureOut">
              <a:rPr lang="en-IN" smtClean="0"/>
              <a:t>28-05-2026</a:t>
            </a:fld>
            <a:endParaRPr lang="en-IN"/>
          </a:p>
        </p:txBody>
      </p:sp>
      <p:sp>
        <p:nvSpPr>
          <p:cNvPr id="5" name="Footer Placeholder 4">
            <a:extLst>
              <a:ext uri="{FF2B5EF4-FFF2-40B4-BE49-F238E27FC236}">
                <a16:creationId xmlns:a16="http://schemas.microsoft.com/office/drawing/2014/main" id="{2340B210-060D-A50A-20DA-846A25F730F7}"/>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3F6E6283-3703-02F2-E2EB-2B38D9CF6D99}"/>
              </a:ext>
            </a:extLst>
          </p:cNvPr>
          <p:cNvSpPr>
            <a:spLocks noGrp="1"/>
          </p:cNvSpPr>
          <p:nvPr>
            <p:ph type="sldNum" sz="quarter" idx="12"/>
          </p:nvPr>
        </p:nvSpPr>
        <p:spPr/>
        <p:txBody>
          <a:bodyPr/>
          <a:lstStyle/>
          <a:p>
            <a:fld id="{09BFDA29-6517-4BB9-8D15-C0D4BB702C01}" type="slidenum">
              <a:rPr lang="en-IN" smtClean="0"/>
              <a:t>‹#›</a:t>
            </a:fld>
            <a:endParaRPr lang="en-IN"/>
          </a:p>
        </p:txBody>
      </p:sp>
    </p:spTree>
    <p:extLst>
      <p:ext uri="{BB962C8B-B14F-4D97-AF65-F5344CB8AC3E}">
        <p14:creationId xmlns:p14="http://schemas.microsoft.com/office/powerpoint/2010/main" val="13115383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16ECCE-2F92-52E7-9034-285D43F411B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82FF219C-D080-DB4C-80D9-69E2DCC1B2C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DF42BDB-D2FB-A608-9CA7-D0E525348034}"/>
              </a:ext>
            </a:extLst>
          </p:cNvPr>
          <p:cNvSpPr>
            <a:spLocks noGrp="1"/>
          </p:cNvSpPr>
          <p:nvPr>
            <p:ph type="dt" sz="half" idx="10"/>
          </p:nvPr>
        </p:nvSpPr>
        <p:spPr/>
        <p:txBody>
          <a:bodyPr/>
          <a:lstStyle/>
          <a:p>
            <a:fld id="{A189B81F-7545-479E-BA62-0C78448B3A77}" type="datetimeFigureOut">
              <a:rPr lang="en-IN" smtClean="0"/>
              <a:t>28-05-2026</a:t>
            </a:fld>
            <a:endParaRPr lang="en-IN"/>
          </a:p>
        </p:txBody>
      </p:sp>
      <p:sp>
        <p:nvSpPr>
          <p:cNvPr id="5" name="Footer Placeholder 4">
            <a:extLst>
              <a:ext uri="{FF2B5EF4-FFF2-40B4-BE49-F238E27FC236}">
                <a16:creationId xmlns:a16="http://schemas.microsoft.com/office/drawing/2014/main" id="{C6FB408E-4297-7BC8-1BF2-B14DB728734D}"/>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751E7F57-632D-63CD-6E7D-A378139DA974}"/>
              </a:ext>
            </a:extLst>
          </p:cNvPr>
          <p:cNvSpPr>
            <a:spLocks noGrp="1"/>
          </p:cNvSpPr>
          <p:nvPr>
            <p:ph type="sldNum" sz="quarter" idx="12"/>
          </p:nvPr>
        </p:nvSpPr>
        <p:spPr/>
        <p:txBody>
          <a:bodyPr/>
          <a:lstStyle/>
          <a:p>
            <a:fld id="{09BFDA29-6517-4BB9-8D15-C0D4BB702C01}" type="slidenum">
              <a:rPr lang="en-IN" smtClean="0"/>
              <a:t>‹#›</a:t>
            </a:fld>
            <a:endParaRPr lang="en-IN"/>
          </a:p>
        </p:txBody>
      </p:sp>
    </p:spTree>
    <p:extLst>
      <p:ext uri="{BB962C8B-B14F-4D97-AF65-F5344CB8AC3E}">
        <p14:creationId xmlns:p14="http://schemas.microsoft.com/office/powerpoint/2010/main" val="2721929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F51D06-AACA-5A51-40CB-47B654D26447}"/>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E6E4D773-BCBC-B39F-B581-85FC24B5D77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26FC2A9C-0048-7B89-B853-672590F9B44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93FA8B87-9FF0-A1E0-29C9-F90EF3376B27}"/>
              </a:ext>
            </a:extLst>
          </p:cNvPr>
          <p:cNvSpPr>
            <a:spLocks noGrp="1"/>
          </p:cNvSpPr>
          <p:nvPr>
            <p:ph type="dt" sz="half" idx="10"/>
          </p:nvPr>
        </p:nvSpPr>
        <p:spPr/>
        <p:txBody>
          <a:bodyPr/>
          <a:lstStyle/>
          <a:p>
            <a:fld id="{A189B81F-7545-479E-BA62-0C78448B3A77}" type="datetimeFigureOut">
              <a:rPr lang="en-IN" smtClean="0"/>
              <a:t>28-05-2026</a:t>
            </a:fld>
            <a:endParaRPr lang="en-IN"/>
          </a:p>
        </p:txBody>
      </p:sp>
      <p:sp>
        <p:nvSpPr>
          <p:cNvPr id="6" name="Footer Placeholder 5">
            <a:extLst>
              <a:ext uri="{FF2B5EF4-FFF2-40B4-BE49-F238E27FC236}">
                <a16:creationId xmlns:a16="http://schemas.microsoft.com/office/drawing/2014/main" id="{0C7ADCC1-CDFC-CB2F-144F-D19F52B6CA01}"/>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C36895E2-BFBB-3592-36CD-279620F2C2FE}"/>
              </a:ext>
            </a:extLst>
          </p:cNvPr>
          <p:cNvSpPr>
            <a:spLocks noGrp="1"/>
          </p:cNvSpPr>
          <p:nvPr>
            <p:ph type="sldNum" sz="quarter" idx="12"/>
          </p:nvPr>
        </p:nvSpPr>
        <p:spPr/>
        <p:txBody>
          <a:bodyPr/>
          <a:lstStyle/>
          <a:p>
            <a:fld id="{09BFDA29-6517-4BB9-8D15-C0D4BB702C01}" type="slidenum">
              <a:rPr lang="en-IN" smtClean="0"/>
              <a:t>‹#›</a:t>
            </a:fld>
            <a:endParaRPr lang="en-IN"/>
          </a:p>
        </p:txBody>
      </p:sp>
    </p:spTree>
    <p:extLst>
      <p:ext uri="{BB962C8B-B14F-4D97-AF65-F5344CB8AC3E}">
        <p14:creationId xmlns:p14="http://schemas.microsoft.com/office/powerpoint/2010/main" val="20702112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77034F-B94A-3148-334C-0FFD30F2649D}"/>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206351F4-6E67-421B-3E6D-77F07795F7E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12F896F-AB30-54D2-8729-BBC56B15E51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1FF21192-02AC-5D7E-2547-E25CAB34A96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D0B7EBD-CCE4-4AB6-BCA3-FD22519FB5D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91473289-CF99-F260-DAFE-B44D2825971D}"/>
              </a:ext>
            </a:extLst>
          </p:cNvPr>
          <p:cNvSpPr>
            <a:spLocks noGrp="1"/>
          </p:cNvSpPr>
          <p:nvPr>
            <p:ph type="dt" sz="half" idx="10"/>
          </p:nvPr>
        </p:nvSpPr>
        <p:spPr/>
        <p:txBody>
          <a:bodyPr/>
          <a:lstStyle/>
          <a:p>
            <a:fld id="{A189B81F-7545-479E-BA62-0C78448B3A77}" type="datetimeFigureOut">
              <a:rPr lang="en-IN" smtClean="0"/>
              <a:t>28-05-2026</a:t>
            </a:fld>
            <a:endParaRPr lang="en-IN"/>
          </a:p>
        </p:txBody>
      </p:sp>
      <p:sp>
        <p:nvSpPr>
          <p:cNvPr id="8" name="Footer Placeholder 7">
            <a:extLst>
              <a:ext uri="{FF2B5EF4-FFF2-40B4-BE49-F238E27FC236}">
                <a16:creationId xmlns:a16="http://schemas.microsoft.com/office/drawing/2014/main" id="{72B6E2DB-13BE-82CD-93EB-49324BDCDD9B}"/>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FE53BCDE-B581-F3DD-F929-6C9FD916BA5F}"/>
              </a:ext>
            </a:extLst>
          </p:cNvPr>
          <p:cNvSpPr>
            <a:spLocks noGrp="1"/>
          </p:cNvSpPr>
          <p:nvPr>
            <p:ph type="sldNum" sz="quarter" idx="12"/>
          </p:nvPr>
        </p:nvSpPr>
        <p:spPr/>
        <p:txBody>
          <a:bodyPr/>
          <a:lstStyle/>
          <a:p>
            <a:fld id="{09BFDA29-6517-4BB9-8D15-C0D4BB702C01}" type="slidenum">
              <a:rPr lang="en-IN" smtClean="0"/>
              <a:t>‹#›</a:t>
            </a:fld>
            <a:endParaRPr lang="en-IN"/>
          </a:p>
        </p:txBody>
      </p:sp>
    </p:spTree>
    <p:extLst>
      <p:ext uri="{BB962C8B-B14F-4D97-AF65-F5344CB8AC3E}">
        <p14:creationId xmlns:p14="http://schemas.microsoft.com/office/powerpoint/2010/main" val="21718718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86D129-6E11-6616-FBDB-A88C7A028D24}"/>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DD6D7191-A9BC-8ECB-032E-3F0CF3DDC848}"/>
              </a:ext>
            </a:extLst>
          </p:cNvPr>
          <p:cNvSpPr>
            <a:spLocks noGrp="1"/>
          </p:cNvSpPr>
          <p:nvPr>
            <p:ph type="dt" sz="half" idx="10"/>
          </p:nvPr>
        </p:nvSpPr>
        <p:spPr/>
        <p:txBody>
          <a:bodyPr/>
          <a:lstStyle/>
          <a:p>
            <a:fld id="{A189B81F-7545-479E-BA62-0C78448B3A77}" type="datetimeFigureOut">
              <a:rPr lang="en-IN" smtClean="0"/>
              <a:t>28-05-2026</a:t>
            </a:fld>
            <a:endParaRPr lang="en-IN"/>
          </a:p>
        </p:txBody>
      </p:sp>
      <p:sp>
        <p:nvSpPr>
          <p:cNvPr id="4" name="Footer Placeholder 3">
            <a:extLst>
              <a:ext uri="{FF2B5EF4-FFF2-40B4-BE49-F238E27FC236}">
                <a16:creationId xmlns:a16="http://schemas.microsoft.com/office/drawing/2014/main" id="{7CD26EA9-F120-CC19-DBB9-25F01AA4F648}"/>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1B48C2B7-B6AC-1052-812C-C5AB81097048}"/>
              </a:ext>
            </a:extLst>
          </p:cNvPr>
          <p:cNvSpPr>
            <a:spLocks noGrp="1"/>
          </p:cNvSpPr>
          <p:nvPr>
            <p:ph type="sldNum" sz="quarter" idx="12"/>
          </p:nvPr>
        </p:nvSpPr>
        <p:spPr/>
        <p:txBody>
          <a:bodyPr/>
          <a:lstStyle/>
          <a:p>
            <a:fld id="{09BFDA29-6517-4BB9-8D15-C0D4BB702C01}" type="slidenum">
              <a:rPr lang="en-IN" smtClean="0"/>
              <a:t>‹#›</a:t>
            </a:fld>
            <a:endParaRPr lang="en-IN"/>
          </a:p>
        </p:txBody>
      </p:sp>
    </p:spTree>
    <p:extLst>
      <p:ext uri="{BB962C8B-B14F-4D97-AF65-F5344CB8AC3E}">
        <p14:creationId xmlns:p14="http://schemas.microsoft.com/office/powerpoint/2010/main" val="3911372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C5189A2-ED00-5501-31CF-093B74070B1C}"/>
              </a:ext>
            </a:extLst>
          </p:cNvPr>
          <p:cNvSpPr>
            <a:spLocks noGrp="1"/>
          </p:cNvSpPr>
          <p:nvPr>
            <p:ph type="dt" sz="half" idx="10"/>
          </p:nvPr>
        </p:nvSpPr>
        <p:spPr/>
        <p:txBody>
          <a:bodyPr/>
          <a:lstStyle/>
          <a:p>
            <a:fld id="{A189B81F-7545-479E-BA62-0C78448B3A77}" type="datetimeFigureOut">
              <a:rPr lang="en-IN" smtClean="0"/>
              <a:t>28-05-2026</a:t>
            </a:fld>
            <a:endParaRPr lang="en-IN"/>
          </a:p>
        </p:txBody>
      </p:sp>
      <p:sp>
        <p:nvSpPr>
          <p:cNvPr id="3" name="Footer Placeholder 2">
            <a:extLst>
              <a:ext uri="{FF2B5EF4-FFF2-40B4-BE49-F238E27FC236}">
                <a16:creationId xmlns:a16="http://schemas.microsoft.com/office/drawing/2014/main" id="{7B7A361A-5D05-ABD6-0436-54B8A32DB4DC}"/>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54373A4D-CA21-2191-EFA8-81FED834EC16}"/>
              </a:ext>
            </a:extLst>
          </p:cNvPr>
          <p:cNvSpPr>
            <a:spLocks noGrp="1"/>
          </p:cNvSpPr>
          <p:nvPr>
            <p:ph type="sldNum" sz="quarter" idx="12"/>
          </p:nvPr>
        </p:nvSpPr>
        <p:spPr/>
        <p:txBody>
          <a:bodyPr/>
          <a:lstStyle/>
          <a:p>
            <a:fld id="{09BFDA29-6517-4BB9-8D15-C0D4BB702C01}" type="slidenum">
              <a:rPr lang="en-IN" smtClean="0"/>
              <a:t>‹#›</a:t>
            </a:fld>
            <a:endParaRPr lang="en-IN"/>
          </a:p>
        </p:txBody>
      </p:sp>
    </p:spTree>
    <p:extLst>
      <p:ext uri="{BB962C8B-B14F-4D97-AF65-F5344CB8AC3E}">
        <p14:creationId xmlns:p14="http://schemas.microsoft.com/office/powerpoint/2010/main" val="41633978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8A5848-63B0-C88B-80DB-A5499EB559E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85254A1C-2A88-517B-B83B-A69DE6738C5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264E100B-6C99-1DD8-CE31-D73C55CC31A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46A64BE-B290-7DDE-E312-5EDF83B9536C}"/>
              </a:ext>
            </a:extLst>
          </p:cNvPr>
          <p:cNvSpPr>
            <a:spLocks noGrp="1"/>
          </p:cNvSpPr>
          <p:nvPr>
            <p:ph type="dt" sz="half" idx="10"/>
          </p:nvPr>
        </p:nvSpPr>
        <p:spPr/>
        <p:txBody>
          <a:bodyPr/>
          <a:lstStyle/>
          <a:p>
            <a:fld id="{A189B81F-7545-479E-BA62-0C78448B3A77}" type="datetimeFigureOut">
              <a:rPr lang="en-IN" smtClean="0"/>
              <a:t>28-05-2026</a:t>
            </a:fld>
            <a:endParaRPr lang="en-IN"/>
          </a:p>
        </p:txBody>
      </p:sp>
      <p:sp>
        <p:nvSpPr>
          <p:cNvPr id="6" name="Footer Placeholder 5">
            <a:extLst>
              <a:ext uri="{FF2B5EF4-FFF2-40B4-BE49-F238E27FC236}">
                <a16:creationId xmlns:a16="http://schemas.microsoft.com/office/drawing/2014/main" id="{FAD3FFB6-12C0-3EB2-E028-23538E99C235}"/>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09458A41-9A09-D4E0-DC79-2AB3CD44CE8A}"/>
              </a:ext>
            </a:extLst>
          </p:cNvPr>
          <p:cNvSpPr>
            <a:spLocks noGrp="1"/>
          </p:cNvSpPr>
          <p:nvPr>
            <p:ph type="sldNum" sz="quarter" idx="12"/>
          </p:nvPr>
        </p:nvSpPr>
        <p:spPr/>
        <p:txBody>
          <a:bodyPr/>
          <a:lstStyle/>
          <a:p>
            <a:fld id="{09BFDA29-6517-4BB9-8D15-C0D4BB702C01}" type="slidenum">
              <a:rPr lang="en-IN" smtClean="0"/>
              <a:t>‹#›</a:t>
            </a:fld>
            <a:endParaRPr lang="en-IN"/>
          </a:p>
        </p:txBody>
      </p:sp>
    </p:spTree>
    <p:extLst>
      <p:ext uri="{BB962C8B-B14F-4D97-AF65-F5344CB8AC3E}">
        <p14:creationId xmlns:p14="http://schemas.microsoft.com/office/powerpoint/2010/main" val="31251152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485F3F-EB7F-4F31-E4F1-7FE1951E4C0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C261F40F-9783-F45D-A14D-AB54AAAC4FA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CC712213-E32C-38B8-9A79-3F27C92698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A8CD59B-9DC7-CEAB-FEA4-30C8F728A2E2}"/>
              </a:ext>
            </a:extLst>
          </p:cNvPr>
          <p:cNvSpPr>
            <a:spLocks noGrp="1"/>
          </p:cNvSpPr>
          <p:nvPr>
            <p:ph type="dt" sz="half" idx="10"/>
          </p:nvPr>
        </p:nvSpPr>
        <p:spPr/>
        <p:txBody>
          <a:bodyPr/>
          <a:lstStyle/>
          <a:p>
            <a:fld id="{A189B81F-7545-479E-BA62-0C78448B3A77}" type="datetimeFigureOut">
              <a:rPr lang="en-IN" smtClean="0"/>
              <a:t>28-05-2026</a:t>
            </a:fld>
            <a:endParaRPr lang="en-IN"/>
          </a:p>
        </p:txBody>
      </p:sp>
      <p:sp>
        <p:nvSpPr>
          <p:cNvPr id="6" name="Footer Placeholder 5">
            <a:extLst>
              <a:ext uri="{FF2B5EF4-FFF2-40B4-BE49-F238E27FC236}">
                <a16:creationId xmlns:a16="http://schemas.microsoft.com/office/drawing/2014/main" id="{15970463-0585-53F0-DE3D-C46C68916EA3}"/>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A55F51A0-C632-CAF0-605E-E621961CCC44}"/>
              </a:ext>
            </a:extLst>
          </p:cNvPr>
          <p:cNvSpPr>
            <a:spLocks noGrp="1"/>
          </p:cNvSpPr>
          <p:nvPr>
            <p:ph type="sldNum" sz="quarter" idx="12"/>
          </p:nvPr>
        </p:nvSpPr>
        <p:spPr/>
        <p:txBody>
          <a:bodyPr/>
          <a:lstStyle/>
          <a:p>
            <a:fld id="{09BFDA29-6517-4BB9-8D15-C0D4BB702C01}" type="slidenum">
              <a:rPr lang="en-IN" smtClean="0"/>
              <a:t>‹#›</a:t>
            </a:fld>
            <a:endParaRPr lang="en-IN"/>
          </a:p>
        </p:txBody>
      </p:sp>
    </p:spTree>
    <p:extLst>
      <p:ext uri="{BB962C8B-B14F-4D97-AF65-F5344CB8AC3E}">
        <p14:creationId xmlns:p14="http://schemas.microsoft.com/office/powerpoint/2010/main" val="37852550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982382D-946E-AC73-4D6B-F57F94112D7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56CFAD2E-910C-7B05-B55E-D7EC055A942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6D5C5226-9AEA-7584-7927-686809B1544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89B81F-7545-479E-BA62-0C78448B3A77}" type="datetimeFigureOut">
              <a:rPr lang="en-IN" smtClean="0"/>
              <a:t>28-05-2026</a:t>
            </a:fld>
            <a:endParaRPr lang="en-IN"/>
          </a:p>
        </p:txBody>
      </p:sp>
      <p:sp>
        <p:nvSpPr>
          <p:cNvPr id="5" name="Footer Placeholder 4">
            <a:extLst>
              <a:ext uri="{FF2B5EF4-FFF2-40B4-BE49-F238E27FC236}">
                <a16:creationId xmlns:a16="http://schemas.microsoft.com/office/drawing/2014/main" id="{78E3F562-0B8E-F861-AEE6-BD25790F282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08E4E087-FDDC-DFAD-7FE3-35D9DA20C47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BFDA29-6517-4BB9-8D15-C0D4BB702C01}" type="slidenum">
              <a:rPr lang="en-IN" smtClean="0"/>
              <a:t>‹#›</a:t>
            </a:fld>
            <a:endParaRPr lang="en-IN"/>
          </a:p>
        </p:txBody>
      </p:sp>
    </p:spTree>
    <p:extLst>
      <p:ext uri="{BB962C8B-B14F-4D97-AF65-F5344CB8AC3E}">
        <p14:creationId xmlns:p14="http://schemas.microsoft.com/office/powerpoint/2010/main" val="39072409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BABCE7D-A2C1-3111-17A7-F7E40B780068}"/>
              </a:ext>
            </a:extLst>
          </p:cNvPr>
          <p:cNvSpPr txBox="1"/>
          <p:nvPr/>
        </p:nvSpPr>
        <p:spPr>
          <a:xfrm>
            <a:off x="4461933" y="2648003"/>
            <a:ext cx="6096000" cy="1200329"/>
          </a:xfrm>
          <a:prstGeom prst="rect">
            <a:avLst/>
          </a:prstGeom>
          <a:noFill/>
        </p:spPr>
        <p:txBody>
          <a:bodyPr wrap="square">
            <a:spAutoFit/>
          </a:bodyPr>
          <a:lstStyle/>
          <a:p>
            <a:pPr>
              <a:buNone/>
            </a:pPr>
            <a:r>
              <a:rPr lang="en-IN" b="1" dirty="0"/>
              <a:t>Author Details: Mahima Nenwani</a:t>
            </a:r>
            <a:br>
              <a:rPr lang="en-IN" dirty="0"/>
            </a:br>
            <a:r>
              <a:rPr lang="en-IN" dirty="0"/>
              <a:t>Independent Researcher</a:t>
            </a:r>
            <a:br>
              <a:rPr lang="en-IN" dirty="0"/>
            </a:br>
            <a:r>
              <a:rPr lang="en-IN" dirty="0"/>
              <a:t>Nagpur, Maharashtra, India</a:t>
            </a:r>
            <a:br>
              <a:rPr lang="en-IN" dirty="0"/>
            </a:br>
            <a:r>
              <a:rPr lang="en-IN" dirty="0"/>
              <a:t>Email: mnnenwani2001@gmail.com</a:t>
            </a:r>
          </a:p>
        </p:txBody>
      </p:sp>
    </p:spTree>
    <p:extLst>
      <p:ext uri="{BB962C8B-B14F-4D97-AF65-F5344CB8AC3E}">
        <p14:creationId xmlns:p14="http://schemas.microsoft.com/office/powerpoint/2010/main" val="24349005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C85D8AE6-5017-95D7-4FD7-6C2E9C3DD695}"/>
              </a:ext>
            </a:extLst>
          </p:cNvPr>
          <p:cNvSpPr txBox="1"/>
          <p:nvPr/>
        </p:nvSpPr>
        <p:spPr>
          <a:xfrm>
            <a:off x="1295399" y="365667"/>
            <a:ext cx="9736668" cy="1569660"/>
          </a:xfrm>
          <a:prstGeom prst="rect">
            <a:avLst/>
          </a:prstGeom>
          <a:noFill/>
        </p:spPr>
        <p:txBody>
          <a:bodyPr wrap="square">
            <a:spAutoFit/>
          </a:bodyPr>
          <a:lstStyle/>
          <a:p>
            <a:r>
              <a:rPr lang="en-US" sz="6000" b="1" dirty="0"/>
              <a:t>Women Safety Application </a:t>
            </a:r>
          </a:p>
          <a:p>
            <a:r>
              <a:rPr lang="en-US" dirty="0"/>
              <a:t>                                                                  </a:t>
            </a:r>
            <a:r>
              <a:rPr lang="en-US" sz="3600" dirty="0"/>
              <a:t>Real-Time Emergency Assistance</a:t>
            </a:r>
            <a:endParaRPr lang="en-IN" sz="3600" dirty="0"/>
          </a:p>
        </p:txBody>
      </p:sp>
      <p:sp>
        <p:nvSpPr>
          <p:cNvPr id="7" name="TextBox 6">
            <a:extLst>
              <a:ext uri="{FF2B5EF4-FFF2-40B4-BE49-F238E27FC236}">
                <a16:creationId xmlns:a16="http://schemas.microsoft.com/office/drawing/2014/main" id="{30571CF1-4128-F819-ED17-A8A0FF4E64C4}"/>
              </a:ext>
            </a:extLst>
          </p:cNvPr>
          <p:cNvSpPr txBox="1"/>
          <p:nvPr/>
        </p:nvSpPr>
        <p:spPr>
          <a:xfrm>
            <a:off x="601133" y="2119912"/>
            <a:ext cx="10735733" cy="4247317"/>
          </a:xfrm>
          <a:prstGeom prst="rect">
            <a:avLst/>
          </a:prstGeom>
          <a:noFill/>
        </p:spPr>
        <p:txBody>
          <a:bodyPr wrap="square">
            <a:spAutoFit/>
          </a:bodyPr>
          <a:lstStyle/>
          <a:p>
            <a:pPr>
              <a:buNone/>
            </a:pPr>
            <a:r>
              <a:rPr lang="en-US" b="1" dirty="0"/>
              <a:t>Abstract: </a:t>
            </a:r>
          </a:p>
          <a:p>
            <a:pPr>
              <a:buNone/>
            </a:pPr>
            <a:endParaRPr lang="en-US" b="1" dirty="0"/>
          </a:p>
          <a:p>
            <a:pPr algn="just">
              <a:buNone/>
            </a:pPr>
            <a:r>
              <a:rPr lang="en-US" dirty="0"/>
              <a:t>Women’s safety has become one of the major concerns in modern society due to the increasing number of crimes and harassment cases. This research paper presents a Women Safety Application designed to provide real-time emergency assistance using mobile technology. The proposed system allows users to send instant alerts, share live location, and contact emergency services during dangerous situations.</a:t>
            </a:r>
          </a:p>
          <a:p>
            <a:pPr algn="just">
              <a:buNone/>
            </a:pPr>
            <a:endParaRPr lang="en-US" dirty="0"/>
          </a:p>
          <a:p>
            <a:pPr algn="just">
              <a:buNone/>
            </a:pPr>
            <a:r>
              <a:rPr lang="en-US" dirty="0"/>
              <a:t>The application includes features such as SOS alerts, GPS tracking, emergency contact notification, and real-time location sharing. The main objective of this system is to ensure quick response and improve personal security for women. The application can be implemented on Android devices using modern technologies like GPS, Internet services, and cloud communication.</a:t>
            </a:r>
          </a:p>
          <a:p>
            <a:pPr algn="just">
              <a:buNone/>
            </a:pPr>
            <a:endParaRPr lang="en-US" dirty="0"/>
          </a:p>
          <a:p>
            <a:pPr algn="just">
              <a:buNone/>
            </a:pPr>
            <a:r>
              <a:rPr lang="en-US" dirty="0"/>
              <a:t>This paper discusses the system architecture, working methodology, advantages, limitations, and future improvements of the proposed application. The proposed solution aims to create a safer environment and provide confidence to women during emergencies.</a:t>
            </a:r>
          </a:p>
        </p:txBody>
      </p:sp>
    </p:spTree>
    <p:extLst>
      <p:ext uri="{BB962C8B-B14F-4D97-AF65-F5344CB8AC3E}">
        <p14:creationId xmlns:p14="http://schemas.microsoft.com/office/powerpoint/2010/main" val="32800167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8641850-BBDF-B3A5-5271-7BD5EC1772C9}"/>
              </a:ext>
            </a:extLst>
          </p:cNvPr>
          <p:cNvSpPr>
            <a:spLocks noGrp="1"/>
          </p:cNvSpPr>
          <p:nvPr>
            <p:ph idx="1"/>
          </p:nvPr>
        </p:nvSpPr>
        <p:spPr>
          <a:xfrm>
            <a:off x="457199" y="423333"/>
            <a:ext cx="11370733" cy="5880630"/>
          </a:xfrm>
        </p:spPr>
        <p:txBody>
          <a:bodyPr>
            <a:normAutofit fontScale="92500" lnSpcReduction="10000"/>
          </a:bodyPr>
          <a:lstStyle/>
          <a:p>
            <a:pPr marL="0" indent="0">
              <a:buNone/>
            </a:pPr>
            <a:r>
              <a:rPr lang="en-US" sz="1900" b="1" dirty="0">
                <a:latin typeface="+mn-lt"/>
              </a:rPr>
              <a:t>Introduction</a:t>
            </a:r>
            <a:r>
              <a:rPr lang="en-US" sz="1900" b="1" dirty="0"/>
              <a:t>:  </a:t>
            </a:r>
            <a:r>
              <a:rPr lang="en-US" sz="1700" dirty="0"/>
              <a:t>Women Safety, Emergency Assistance, GPS Tracking, Android Application, SOS Alert, Real-Time Location Sharing</a:t>
            </a:r>
          </a:p>
          <a:p>
            <a:pPr marL="0" indent="0">
              <a:buNone/>
            </a:pPr>
            <a:r>
              <a:rPr lang="en-US" sz="1900" b="1" dirty="0"/>
              <a:t>Objectives:  </a:t>
            </a:r>
          </a:p>
          <a:p>
            <a:pPr>
              <a:buFont typeface="Wingdings" panose="05000000000000000000" pitchFamily="2" charset="2"/>
              <a:buChar char="q"/>
            </a:pPr>
            <a:r>
              <a:rPr lang="en-US" sz="1700" dirty="0"/>
              <a:t>To create a user-friendly mobile application that helps women stay safe during emergency situations.</a:t>
            </a:r>
          </a:p>
          <a:p>
            <a:pPr>
              <a:buFont typeface="Wingdings" panose="05000000000000000000" pitchFamily="2" charset="2"/>
              <a:buChar char="q"/>
            </a:pPr>
            <a:r>
              <a:rPr lang="en-US" sz="1700" dirty="0"/>
              <a:t>To provide instant emergency alerts so that help can reach quickly when needed.</a:t>
            </a:r>
          </a:p>
          <a:p>
            <a:pPr>
              <a:buFont typeface="Wingdings" panose="05000000000000000000" pitchFamily="2" charset="2"/>
              <a:buChar char="q"/>
            </a:pPr>
            <a:r>
              <a:rPr lang="en-US" sz="1700" dirty="0"/>
              <a:t>To enable live GPS location sharing with trusted contacts for better tracking and support.</a:t>
            </a:r>
          </a:p>
          <a:p>
            <a:pPr>
              <a:buFont typeface="Wingdings" panose="05000000000000000000" pitchFamily="2" charset="2"/>
              <a:buChar char="q"/>
            </a:pPr>
            <a:r>
              <a:rPr lang="en-US" sz="1700" dirty="0"/>
              <a:t>To improve communication during emergencies through quick calling and alert features.</a:t>
            </a:r>
          </a:p>
          <a:p>
            <a:pPr>
              <a:buFont typeface="Wingdings" panose="05000000000000000000" pitchFamily="2" charset="2"/>
              <a:buChar char="q"/>
            </a:pPr>
            <a:r>
              <a:rPr lang="en-US" sz="1700" dirty="0"/>
              <a:t>To use modern technology to increase women’s confidence, security, and personal safety in daily life.</a:t>
            </a:r>
          </a:p>
          <a:p>
            <a:pPr marL="0" indent="0">
              <a:buNone/>
            </a:pPr>
            <a:endParaRPr lang="en-US" sz="1600" dirty="0"/>
          </a:p>
          <a:p>
            <a:pPr marL="0" indent="0">
              <a:buNone/>
            </a:pPr>
            <a:r>
              <a:rPr lang="en-US" sz="1900" b="1" dirty="0"/>
              <a:t>Introduction:</a:t>
            </a:r>
            <a:endParaRPr lang="en-US" sz="1800" b="1" dirty="0"/>
          </a:p>
          <a:p>
            <a:pPr algn="just"/>
            <a:r>
              <a:rPr lang="en-US" sz="1700" dirty="0"/>
              <a:t> Women’s safety has become one of the most important social issues in recent years. Many women face unsafe situations while traveling alone, working late at night, or moving through isolated areas. In emergency situations, immediate communication and quick assistance can help prevent harmful incidents and save lives.</a:t>
            </a:r>
          </a:p>
          <a:p>
            <a:pPr algn="just"/>
            <a:r>
              <a:rPr lang="en-US" sz="1700" dirty="0"/>
              <a:t>With the advancement of smartphone technology, mobile applications can provide an effective and affordable solution for personal security. Most smartphones today are equipped with GPS, internet connectivity, calling, and messaging features that can be used to create emergency safety systems.</a:t>
            </a:r>
          </a:p>
          <a:p>
            <a:pPr algn="just"/>
            <a:r>
              <a:rPr lang="en-US" sz="1700" dirty="0"/>
              <a:t>The Women Safety Application for Real-Time Emergency Assistance is designed to provide quick support during emergencies. The application enables users to send instant alerts along with their current location to emergency contacts. It also allows real-time tracking and communication, ensuring that help can reach the user as quickly as possible.</a:t>
            </a:r>
          </a:p>
          <a:p>
            <a:pPr algn="just"/>
            <a:r>
              <a:rPr lang="en-US" sz="1700" dirty="0"/>
              <a:t>The main goal of this application is to improve women’s security, increase confidence, and use technology to create a safer environment in society.</a:t>
            </a:r>
          </a:p>
          <a:p>
            <a:pPr marL="0" indent="0">
              <a:buNone/>
            </a:pPr>
            <a:endParaRPr lang="en-US" sz="1600" dirty="0"/>
          </a:p>
        </p:txBody>
      </p:sp>
    </p:spTree>
    <p:extLst>
      <p:ext uri="{BB962C8B-B14F-4D97-AF65-F5344CB8AC3E}">
        <p14:creationId xmlns:p14="http://schemas.microsoft.com/office/powerpoint/2010/main" val="755234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8A54DB8-E6E3-4490-0E16-9691AF14C91C}"/>
              </a:ext>
            </a:extLst>
          </p:cNvPr>
          <p:cNvSpPr txBox="1"/>
          <p:nvPr/>
        </p:nvSpPr>
        <p:spPr>
          <a:xfrm>
            <a:off x="546100" y="452610"/>
            <a:ext cx="11099800" cy="5078313"/>
          </a:xfrm>
          <a:prstGeom prst="rect">
            <a:avLst/>
          </a:prstGeom>
          <a:noFill/>
        </p:spPr>
        <p:txBody>
          <a:bodyPr wrap="square">
            <a:spAutoFit/>
          </a:bodyPr>
          <a:lstStyle/>
          <a:p>
            <a:pPr algn="just">
              <a:buNone/>
            </a:pPr>
            <a:r>
              <a:rPr lang="en-IN" b="1" dirty="0"/>
              <a:t>Proposed Features: </a:t>
            </a:r>
          </a:p>
          <a:p>
            <a:pPr algn="just">
              <a:buNone/>
            </a:pPr>
            <a:endParaRPr lang="en-US" b="1" dirty="0"/>
          </a:p>
          <a:p>
            <a:pPr>
              <a:buNone/>
            </a:pPr>
            <a:r>
              <a:rPr lang="en-US" b="1" dirty="0"/>
              <a:t>1. One-Click SOS Button</a:t>
            </a:r>
          </a:p>
          <a:p>
            <a:pPr>
              <a:buNone/>
            </a:pPr>
            <a:r>
              <a:rPr lang="en-US" dirty="0"/>
              <a:t>The application includes an SOS button that allows users to send emergency alerts instantly with a single click. This feature helps users quickly ask for help during dangerous situations.</a:t>
            </a:r>
          </a:p>
          <a:p>
            <a:pPr>
              <a:buNone/>
            </a:pPr>
            <a:r>
              <a:rPr lang="en-US" b="1" dirty="0"/>
              <a:t>2. Live GPS Location Tracking</a:t>
            </a:r>
          </a:p>
          <a:p>
            <a:pPr>
              <a:buNone/>
            </a:pPr>
            <a:r>
              <a:rPr lang="en-US" dirty="0"/>
              <a:t>The system uses GPS technology to track the user’s real-time location and share it with selected emergency contacts.</a:t>
            </a:r>
          </a:p>
          <a:p>
            <a:pPr>
              <a:buNone/>
            </a:pPr>
            <a:r>
              <a:rPr lang="en-US" b="1" dirty="0"/>
              <a:t>3. Emergency Contact Calling</a:t>
            </a:r>
          </a:p>
          <a:p>
            <a:pPr>
              <a:buNone/>
            </a:pPr>
            <a:r>
              <a:rPr lang="en-US" dirty="0"/>
              <a:t>Users can directly call trusted contacts or emergency services through the application without searching for phone numbers.</a:t>
            </a:r>
          </a:p>
          <a:p>
            <a:pPr>
              <a:buNone/>
            </a:pPr>
            <a:r>
              <a:rPr lang="en-US" b="1" dirty="0"/>
              <a:t>4. SMS Alert System</a:t>
            </a:r>
          </a:p>
          <a:p>
            <a:pPr>
              <a:buNone/>
            </a:pPr>
            <a:r>
              <a:rPr lang="en-US" dirty="0"/>
              <a:t>The application automatically sends emergency messages containing the user’s current location to registered contacts.</a:t>
            </a:r>
          </a:p>
          <a:p>
            <a:pPr>
              <a:buNone/>
            </a:pPr>
            <a:r>
              <a:rPr lang="en-US" b="1" dirty="0"/>
              <a:t>5. Real-Time Notifications</a:t>
            </a:r>
          </a:p>
          <a:p>
            <a:pPr>
              <a:buNone/>
            </a:pPr>
            <a:r>
              <a:rPr lang="en-US" dirty="0"/>
              <a:t>Emergency contacts receive instant notifications whenever the user activates the SOS feature.</a:t>
            </a:r>
          </a:p>
          <a:p>
            <a:pPr>
              <a:buNone/>
            </a:pPr>
            <a:r>
              <a:rPr lang="en-US" b="1" dirty="0"/>
              <a:t>6. User-Friendly Interface</a:t>
            </a:r>
          </a:p>
          <a:p>
            <a:pPr>
              <a:buNone/>
            </a:pPr>
            <a:r>
              <a:rPr lang="en-US" dirty="0"/>
              <a:t>The application is designed with a simple and easy-to-use interface so that users can operate it quickly during stressful situations.</a:t>
            </a:r>
            <a:endParaRPr lang="en-US" b="1" dirty="0"/>
          </a:p>
        </p:txBody>
      </p:sp>
    </p:spTree>
    <p:extLst>
      <p:ext uri="{BB962C8B-B14F-4D97-AF65-F5344CB8AC3E}">
        <p14:creationId xmlns:p14="http://schemas.microsoft.com/office/powerpoint/2010/main" val="35405300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3F909B4-E0E3-A0DF-263E-D51B0817C17D}"/>
              </a:ext>
            </a:extLst>
          </p:cNvPr>
          <p:cNvSpPr txBox="1"/>
          <p:nvPr/>
        </p:nvSpPr>
        <p:spPr>
          <a:xfrm>
            <a:off x="711200" y="335845"/>
            <a:ext cx="10769600" cy="6186309"/>
          </a:xfrm>
          <a:prstGeom prst="rect">
            <a:avLst/>
          </a:prstGeom>
          <a:noFill/>
        </p:spPr>
        <p:txBody>
          <a:bodyPr wrap="square">
            <a:spAutoFit/>
          </a:bodyPr>
          <a:lstStyle/>
          <a:p>
            <a:pPr>
              <a:buNone/>
            </a:pPr>
            <a:r>
              <a:rPr lang="en-US" b="1" dirty="0"/>
              <a:t>Technologies Used: </a:t>
            </a:r>
          </a:p>
          <a:p>
            <a:pPr>
              <a:buNone/>
            </a:pPr>
            <a:endParaRPr lang="en-US" b="1" dirty="0"/>
          </a:p>
          <a:p>
            <a:pPr>
              <a:buNone/>
            </a:pPr>
            <a:r>
              <a:rPr lang="en-US" b="1" dirty="0"/>
              <a:t>Android Studio</a:t>
            </a:r>
          </a:p>
          <a:p>
            <a:pPr>
              <a:buNone/>
            </a:pPr>
            <a:r>
              <a:rPr lang="en-US" dirty="0"/>
              <a:t>Android Studio is used as the main development environment for building the mobile application.</a:t>
            </a:r>
          </a:p>
          <a:p>
            <a:pPr>
              <a:buNone/>
            </a:pPr>
            <a:r>
              <a:rPr lang="en-US" b="1" dirty="0"/>
              <a:t>Java/Kotlin</a:t>
            </a:r>
          </a:p>
          <a:p>
            <a:pPr>
              <a:buNone/>
            </a:pPr>
            <a:r>
              <a:rPr lang="en-US" dirty="0"/>
              <a:t>Java or Kotlin programming languages are used for developing the application functionalities.</a:t>
            </a:r>
          </a:p>
          <a:p>
            <a:pPr>
              <a:buNone/>
            </a:pPr>
            <a:r>
              <a:rPr lang="en-US" b="1" dirty="0"/>
              <a:t>Firebase</a:t>
            </a:r>
          </a:p>
          <a:p>
            <a:pPr>
              <a:buNone/>
            </a:pPr>
            <a:r>
              <a:rPr lang="en-US" dirty="0"/>
              <a:t>Firebase is used for database management, cloud messaging, and real-time notifications.</a:t>
            </a:r>
          </a:p>
          <a:p>
            <a:pPr>
              <a:buNone/>
            </a:pPr>
            <a:r>
              <a:rPr lang="en-US" b="1" dirty="0"/>
              <a:t>GPS Services</a:t>
            </a:r>
          </a:p>
          <a:p>
            <a:pPr>
              <a:buNone/>
            </a:pPr>
            <a:r>
              <a:rPr lang="en-US" dirty="0"/>
              <a:t>GPS technology is used to track and share the user’s live location accurately.</a:t>
            </a:r>
          </a:p>
          <a:p>
            <a:pPr>
              <a:buNone/>
            </a:pPr>
            <a:r>
              <a:rPr lang="en-US" b="1" dirty="0"/>
              <a:t>Google Maps API</a:t>
            </a:r>
          </a:p>
          <a:p>
            <a:pPr>
              <a:buNone/>
            </a:pPr>
            <a:r>
              <a:rPr lang="en-US" dirty="0"/>
              <a:t>Google Maps API helps display the user’s location and navigation information within the application.</a:t>
            </a:r>
          </a:p>
          <a:p>
            <a:pPr>
              <a:buNone/>
            </a:pPr>
            <a:endParaRPr lang="en-US" dirty="0"/>
          </a:p>
          <a:p>
            <a:r>
              <a:rPr lang="en-US" b="1" dirty="0"/>
              <a:t>System Working: </a:t>
            </a:r>
          </a:p>
          <a:p>
            <a:endParaRPr lang="en-US" b="1" dirty="0"/>
          </a:p>
          <a:p>
            <a:pPr marL="285750" indent="-285750">
              <a:buFont typeface="Wingdings" panose="05000000000000000000" pitchFamily="2" charset="2"/>
              <a:buChar char="q"/>
            </a:pPr>
            <a:r>
              <a:rPr lang="en-US" dirty="0"/>
              <a:t>The user registers emergency contact numbers in the application.</a:t>
            </a:r>
          </a:p>
          <a:p>
            <a:pPr marL="285750" indent="-285750">
              <a:buFont typeface="Wingdings" panose="05000000000000000000" pitchFamily="2" charset="2"/>
              <a:buChar char="q"/>
            </a:pPr>
            <a:r>
              <a:rPr lang="en-US" dirty="0"/>
              <a:t>During an emergency, the user presses the SOS button.</a:t>
            </a:r>
          </a:p>
          <a:p>
            <a:pPr marL="285750" indent="-285750">
              <a:buFont typeface="Wingdings" panose="05000000000000000000" pitchFamily="2" charset="2"/>
              <a:buChar char="q"/>
            </a:pPr>
            <a:r>
              <a:rPr lang="en-US" dirty="0"/>
              <a:t>The application immediately accesses the device’s GPS location.</a:t>
            </a:r>
          </a:p>
          <a:p>
            <a:pPr marL="285750" indent="-285750">
              <a:buFont typeface="Wingdings" panose="05000000000000000000" pitchFamily="2" charset="2"/>
              <a:buChar char="q"/>
            </a:pPr>
            <a:r>
              <a:rPr lang="en-US" dirty="0"/>
              <a:t>An alert message along with the live location is sent to emergency contacts.</a:t>
            </a:r>
          </a:p>
          <a:p>
            <a:pPr marL="285750" indent="-285750">
              <a:buFont typeface="Wingdings" panose="05000000000000000000" pitchFamily="2" charset="2"/>
              <a:buChar char="q"/>
            </a:pPr>
            <a:r>
              <a:rPr lang="en-US" dirty="0"/>
              <a:t>Emergency contacts receive notifications and can track the user’s location in real time.</a:t>
            </a:r>
          </a:p>
          <a:p>
            <a:pPr marL="285750" indent="-285750">
              <a:buFont typeface="Wingdings" panose="05000000000000000000" pitchFamily="2" charset="2"/>
              <a:buChar char="q"/>
            </a:pPr>
            <a:r>
              <a:rPr lang="en-US" dirty="0"/>
              <a:t>The user can also directly call emergency services through the application.</a:t>
            </a:r>
          </a:p>
          <a:p>
            <a:pPr>
              <a:buNone/>
            </a:pPr>
            <a:endParaRPr lang="en-US" dirty="0"/>
          </a:p>
        </p:txBody>
      </p:sp>
    </p:spTree>
    <p:extLst>
      <p:ext uri="{BB962C8B-B14F-4D97-AF65-F5344CB8AC3E}">
        <p14:creationId xmlns:p14="http://schemas.microsoft.com/office/powerpoint/2010/main" val="5798680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3907E89-1846-3C3D-EB21-3CF96E2BA1CB}"/>
              </a:ext>
            </a:extLst>
          </p:cNvPr>
          <p:cNvSpPr txBox="1"/>
          <p:nvPr/>
        </p:nvSpPr>
        <p:spPr>
          <a:xfrm>
            <a:off x="664633" y="612844"/>
            <a:ext cx="10862733" cy="5632311"/>
          </a:xfrm>
          <a:prstGeom prst="rect">
            <a:avLst/>
          </a:prstGeom>
          <a:noFill/>
        </p:spPr>
        <p:txBody>
          <a:bodyPr wrap="square">
            <a:spAutoFit/>
          </a:bodyPr>
          <a:lstStyle/>
          <a:p>
            <a:r>
              <a:rPr lang="en-IN" b="1" dirty="0"/>
              <a:t>Advantages:</a:t>
            </a:r>
          </a:p>
          <a:p>
            <a:endParaRPr lang="en-IN" b="1" dirty="0"/>
          </a:p>
          <a:p>
            <a:pPr marL="285750" indent="-285750">
              <a:buFont typeface="Wingdings" panose="05000000000000000000" pitchFamily="2" charset="2"/>
              <a:buChar char="q"/>
            </a:pPr>
            <a:r>
              <a:rPr lang="en-IN" dirty="0"/>
              <a:t>Provides quick emergency response.</a:t>
            </a:r>
          </a:p>
          <a:p>
            <a:pPr marL="285750" indent="-285750">
              <a:buFont typeface="Wingdings" panose="05000000000000000000" pitchFamily="2" charset="2"/>
              <a:buChar char="q"/>
            </a:pPr>
            <a:r>
              <a:rPr lang="en-IN" dirty="0"/>
              <a:t>Easy and simple to use.</a:t>
            </a:r>
          </a:p>
          <a:p>
            <a:pPr marL="285750" indent="-285750">
              <a:buFont typeface="Wingdings" panose="05000000000000000000" pitchFamily="2" charset="2"/>
              <a:buChar char="q"/>
            </a:pPr>
            <a:r>
              <a:rPr lang="en-IN" dirty="0"/>
              <a:t>Offers real-time location tracking.</a:t>
            </a:r>
          </a:p>
          <a:p>
            <a:pPr marL="285750" indent="-285750">
              <a:buFont typeface="Wingdings" panose="05000000000000000000" pitchFamily="2" charset="2"/>
              <a:buChar char="q"/>
            </a:pPr>
            <a:r>
              <a:rPr lang="en-IN" dirty="0"/>
              <a:t>Improves communication during emergencies.</a:t>
            </a:r>
          </a:p>
          <a:p>
            <a:pPr marL="285750" indent="-285750">
              <a:buFont typeface="Wingdings" panose="05000000000000000000" pitchFamily="2" charset="2"/>
              <a:buChar char="q"/>
            </a:pPr>
            <a:r>
              <a:rPr lang="en-IN" dirty="0"/>
              <a:t>Helps women feel safer and more confident.</a:t>
            </a:r>
          </a:p>
          <a:p>
            <a:pPr marL="285750" indent="-285750">
              <a:buFont typeface="Wingdings" panose="05000000000000000000" pitchFamily="2" charset="2"/>
              <a:buChar char="q"/>
            </a:pPr>
            <a:r>
              <a:rPr lang="en-IN" dirty="0"/>
              <a:t>Uses affordable and easily available smartphone technology.</a:t>
            </a:r>
          </a:p>
          <a:p>
            <a:endParaRPr lang="en-IN" dirty="0"/>
          </a:p>
          <a:p>
            <a:r>
              <a:rPr lang="en-IN" b="1" dirty="0"/>
              <a:t>Limitations:</a:t>
            </a:r>
          </a:p>
          <a:p>
            <a:endParaRPr lang="en-IN" b="1" dirty="0"/>
          </a:p>
          <a:p>
            <a:pPr marL="285750" indent="-285750">
              <a:buFont typeface="Wingdings" panose="05000000000000000000" pitchFamily="2" charset="2"/>
              <a:buChar char="q"/>
            </a:pPr>
            <a:r>
              <a:rPr lang="en-IN" dirty="0"/>
              <a:t>Requires internet connection for some features.</a:t>
            </a:r>
          </a:p>
          <a:p>
            <a:pPr marL="285750" indent="-285750">
              <a:buFont typeface="Wingdings" panose="05000000000000000000" pitchFamily="2" charset="2"/>
              <a:buChar char="q"/>
            </a:pPr>
            <a:r>
              <a:rPr lang="en-IN" dirty="0"/>
              <a:t>GPS accuracy may vary in remote areas.</a:t>
            </a:r>
          </a:p>
          <a:p>
            <a:pPr marL="285750" indent="-285750">
              <a:buFont typeface="Wingdings" panose="05000000000000000000" pitchFamily="2" charset="2"/>
              <a:buChar char="q"/>
            </a:pPr>
            <a:r>
              <a:rPr lang="en-IN" dirty="0"/>
              <a:t>Battery consumption may increase during continuous tracking.</a:t>
            </a:r>
          </a:p>
          <a:p>
            <a:endParaRPr lang="en-IN" dirty="0"/>
          </a:p>
          <a:p>
            <a:r>
              <a:rPr lang="en-IN" b="1" dirty="0"/>
              <a:t>Future Scope:</a:t>
            </a:r>
          </a:p>
          <a:p>
            <a:endParaRPr lang="en-IN" dirty="0"/>
          </a:p>
          <a:p>
            <a:pPr algn="just"/>
            <a:r>
              <a:rPr lang="en-IN" dirty="0"/>
              <a:t>The application can be further improved by adding advanced technologies such as artificial intelligence, voice recognition, wearable device integration, and automatic danger detection systems. Future versions may also include direct police connectivity, audio/video recording, and multilingual support for better accessibility.</a:t>
            </a:r>
          </a:p>
        </p:txBody>
      </p:sp>
    </p:spTree>
    <p:extLst>
      <p:ext uri="{BB962C8B-B14F-4D97-AF65-F5344CB8AC3E}">
        <p14:creationId xmlns:p14="http://schemas.microsoft.com/office/powerpoint/2010/main" val="22845526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44AFBD3-7BB9-1914-0244-765EF491B36C}"/>
              </a:ext>
            </a:extLst>
          </p:cNvPr>
          <p:cNvSpPr txBox="1"/>
          <p:nvPr/>
        </p:nvSpPr>
        <p:spPr>
          <a:xfrm>
            <a:off x="702733" y="319292"/>
            <a:ext cx="11006667" cy="5909310"/>
          </a:xfrm>
          <a:prstGeom prst="rect">
            <a:avLst/>
          </a:prstGeom>
          <a:noFill/>
        </p:spPr>
        <p:txBody>
          <a:bodyPr wrap="square">
            <a:spAutoFit/>
          </a:bodyPr>
          <a:lstStyle/>
          <a:p>
            <a:r>
              <a:rPr lang="en-IN" b="1" dirty="0"/>
              <a:t>Methodology:</a:t>
            </a:r>
          </a:p>
          <a:p>
            <a:endParaRPr lang="en-IN" dirty="0"/>
          </a:p>
          <a:p>
            <a:pPr algn="just"/>
            <a:r>
              <a:rPr lang="en-IN" dirty="0"/>
              <a:t>The methodology of the proposed Women Safety Application is designed to provide quick and reliable assistance during emergency situations using modern mobile technology. The system is developed using an Android-based platform integrated with GPS services, Firebase database, and communication features to ensure fast and effective emergency response.</a:t>
            </a:r>
          </a:p>
          <a:p>
            <a:pPr algn="just"/>
            <a:endParaRPr lang="en-IN" dirty="0"/>
          </a:p>
          <a:p>
            <a:pPr algn="just"/>
            <a:r>
              <a:rPr lang="en-IN" dirty="0"/>
              <a:t>The process begins with user registration, where the user creates an account and adds trusted emergency contacts such as family members, friends, or guardians. These contact details are securely stored in the database and can be accessed whenever required during an emergency.</a:t>
            </a:r>
          </a:p>
          <a:p>
            <a:pPr algn="just"/>
            <a:endParaRPr lang="en-IN" dirty="0"/>
          </a:p>
          <a:p>
            <a:pPr algn="just"/>
            <a:r>
              <a:rPr lang="en-IN" dirty="0"/>
              <a:t>In a dangerous situation, the user can activate the SOS button with a single tap. Once the SOS feature is triggered, the application immediately starts performing multiple emergency actions automatically.</a:t>
            </a:r>
          </a:p>
          <a:p>
            <a:pPr algn="just"/>
            <a:endParaRPr lang="en-IN" dirty="0"/>
          </a:p>
          <a:p>
            <a:pPr algn="just"/>
            <a:r>
              <a:rPr lang="en-IN" dirty="0"/>
              <a:t>First, the application accesses the mobile device’s GPS system to detect the user’s current location. The location coordinates are then processed using Google Maps API to generate an accurate live location.</a:t>
            </a:r>
          </a:p>
          <a:p>
            <a:pPr algn="just"/>
            <a:endParaRPr lang="en-IN" dirty="0"/>
          </a:p>
          <a:p>
            <a:pPr algn="just"/>
            <a:endParaRPr lang="en-IN" dirty="0"/>
          </a:p>
          <a:p>
            <a:pPr algn="just"/>
            <a:r>
              <a:rPr lang="en-IN" dirty="0"/>
              <a:t>After retrieving the location, the system automatically creates an emergency alert message containing the user’s current position and emergency status. This alert message is instantly shared with the registered emergency contacts through SMS and internet-based notifications.</a:t>
            </a:r>
          </a:p>
        </p:txBody>
      </p:sp>
    </p:spTree>
    <p:extLst>
      <p:ext uri="{BB962C8B-B14F-4D97-AF65-F5344CB8AC3E}">
        <p14:creationId xmlns:p14="http://schemas.microsoft.com/office/powerpoint/2010/main" val="23462798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C16F82B-743A-8ABF-6E54-F5A376C55C6A}"/>
              </a:ext>
            </a:extLst>
          </p:cNvPr>
          <p:cNvSpPr txBox="1"/>
          <p:nvPr/>
        </p:nvSpPr>
        <p:spPr>
          <a:xfrm>
            <a:off x="609599" y="425315"/>
            <a:ext cx="10701867" cy="3139321"/>
          </a:xfrm>
          <a:prstGeom prst="rect">
            <a:avLst/>
          </a:prstGeom>
          <a:noFill/>
        </p:spPr>
        <p:txBody>
          <a:bodyPr wrap="square">
            <a:spAutoFit/>
          </a:bodyPr>
          <a:lstStyle/>
          <a:p>
            <a:pPr algn="just"/>
            <a:endParaRPr lang="en-IN" dirty="0"/>
          </a:p>
          <a:p>
            <a:pPr algn="just"/>
            <a:r>
              <a:rPr lang="en-IN" dirty="0"/>
              <a:t>At the same time, emergency contacts receive real-time alerts and can track the user’s live location immediately. The application also provides direct calling functionality, allowing users to quickly contact emergency services or trusted persons without wasting time.</a:t>
            </a:r>
          </a:p>
          <a:p>
            <a:pPr algn="just"/>
            <a:endParaRPr lang="en-IN" dirty="0"/>
          </a:p>
          <a:p>
            <a:pPr algn="just"/>
            <a:r>
              <a:rPr lang="en-IN" dirty="0"/>
              <a:t>Firebase technology is used to manage user information, send notifications, and support real-time communication between the user and emergency contacts. The system is designed to ensure fast response time, reliable communication, and accurate location sharing during emergencies.</a:t>
            </a:r>
          </a:p>
          <a:p>
            <a:pPr algn="just"/>
            <a:endParaRPr lang="en-IN" dirty="0"/>
          </a:p>
          <a:p>
            <a:pPr algn="just"/>
            <a:r>
              <a:rPr lang="en-IN" dirty="0"/>
              <a:t>The overall methodology focuses on simplicity, speed, and ease of use so that users can operate the application quickly and efficiently even in stressful or panic situations.</a:t>
            </a:r>
          </a:p>
        </p:txBody>
      </p:sp>
    </p:spTree>
    <p:extLst>
      <p:ext uri="{BB962C8B-B14F-4D97-AF65-F5344CB8AC3E}">
        <p14:creationId xmlns:p14="http://schemas.microsoft.com/office/powerpoint/2010/main" val="15254162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A41DC7C-7092-870C-F675-150034B32E6C}"/>
              </a:ext>
            </a:extLst>
          </p:cNvPr>
          <p:cNvSpPr txBox="1"/>
          <p:nvPr/>
        </p:nvSpPr>
        <p:spPr>
          <a:xfrm>
            <a:off x="406401" y="377041"/>
            <a:ext cx="10972800" cy="2862322"/>
          </a:xfrm>
          <a:prstGeom prst="rect">
            <a:avLst/>
          </a:prstGeom>
          <a:noFill/>
        </p:spPr>
        <p:txBody>
          <a:bodyPr wrap="square">
            <a:spAutoFit/>
          </a:bodyPr>
          <a:lstStyle/>
          <a:p>
            <a:pPr>
              <a:buNone/>
            </a:pPr>
            <a:r>
              <a:rPr lang="en-US" b="1" dirty="0"/>
              <a:t>Conclusion:</a:t>
            </a:r>
          </a:p>
          <a:p>
            <a:pPr>
              <a:buNone/>
            </a:pPr>
            <a:endParaRPr lang="en-US" b="1" dirty="0"/>
          </a:p>
          <a:p>
            <a:pPr algn="just">
              <a:buNone/>
            </a:pPr>
            <a:r>
              <a:rPr lang="en-US" dirty="0"/>
              <a:t>The Women Safety Application for Real-Time Emergency Assistance is an effective and practical solution for improving women’s security using modern mobile technology. The application provides quick communication, real-time location sharing, and emergency alerts during dangerous situations. By using features such as GPS tracking, SOS alerts, and emergency notifications, the system helps users receive immediate assistance and increases personal safety.</a:t>
            </a:r>
          </a:p>
          <a:p>
            <a:pPr algn="just">
              <a:buNone/>
            </a:pPr>
            <a:r>
              <a:rPr lang="en-US" dirty="0"/>
              <a:t>This proposed system can play an important role in reducing emergency response time and creating a safer environment for women. With future improvements and wider adoption, such applications can contribute significantly toward women empowerment and public safety.</a:t>
            </a:r>
          </a:p>
        </p:txBody>
      </p:sp>
    </p:spTree>
    <p:extLst>
      <p:ext uri="{BB962C8B-B14F-4D97-AF65-F5344CB8AC3E}">
        <p14:creationId xmlns:p14="http://schemas.microsoft.com/office/powerpoint/2010/main" val="8266859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1324</Words>
  <Application>Microsoft Office PowerPoint</Application>
  <PresentationFormat>Widescreen</PresentationFormat>
  <Paragraphs>98</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Mahima Nenwani</dc:creator>
  <cp:lastModifiedBy>Mahima Nenwani</cp:lastModifiedBy>
  <cp:revision>1</cp:revision>
  <dcterms:created xsi:type="dcterms:W3CDTF">2026-05-28T18:38:50Z</dcterms:created>
  <dcterms:modified xsi:type="dcterms:W3CDTF">2026-05-28T18:42:41Z</dcterms:modified>
</cp:coreProperties>
</file>